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eague Spartan Medium"/>
      <p:regular r:id="rId31"/>
      <p:bold r:id="rId32"/>
    </p:embeddedFont>
    <p:embeddedFont>
      <p:font typeface="Inter"/>
      <p:regular r:id="rId33"/>
      <p:bold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Inter Black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agueSpartanMediu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-regular.fntdata"/><Relationship Id="rId10" Type="http://schemas.openxmlformats.org/officeDocument/2006/relationships/slide" Target="slides/slide5.xml"/><Relationship Id="rId32" Type="http://schemas.openxmlformats.org/officeDocument/2006/relationships/font" Target="fonts/LeagueSpartanMedium-bold.fntdata"/><Relationship Id="rId13" Type="http://schemas.openxmlformats.org/officeDocument/2006/relationships/slide" Target="slides/slide8.xml"/><Relationship Id="rId35" Type="http://schemas.openxmlformats.org/officeDocument/2006/relationships/font" Target="fonts/Poppins-regular.fntdata"/><Relationship Id="rId12" Type="http://schemas.openxmlformats.org/officeDocument/2006/relationships/slide" Target="slides/slide7.xml"/><Relationship Id="rId34" Type="http://schemas.openxmlformats.org/officeDocument/2006/relationships/font" Target="fonts/Inter-bold.fntdata"/><Relationship Id="rId15" Type="http://schemas.openxmlformats.org/officeDocument/2006/relationships/slide" Target="slides/slide10.xml"/><Relationship Id="rId37" Type="http://schemas.openxmlformats.org/officeDocument/2006/relationships/font" Target="fonts/Poppins-italic.fntdata"/><Relationship Id="rId14" Type="http://schemas.openxmlformats.org/officeDocument/2006/relationships/slide" Target="slides/slide9.xml"/><Relationship Id="rId36" Type="http://schemas.openxmlformats.org/officeDocument/2006/relationships/font" Target="fonts/Poppins-bold.fntdata"/><Relationship Id="rId17" Type="http://schemas.openxmlformats.org/officeDocument/2006/relationships/slide" Target="slides/slide12.xml"/><Relationship Id="rId39" Type="http://schemas.openxmlformats.org/officeDocument/2006/relationships/font" Target="fonts/InterBlack-bold.fntdata"/><Relationship Id="rId16" Type="http://schemas.openxmlformats.org/officeDocument/2006/relationships/slide" Target="slides/slide11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aaf414a5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3aaf414a5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SLIDES_API142859383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SLIDES_API142859383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SLIDES_API142859383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SLIDES_API142859383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aaf414a5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aaf414a5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aaf414a5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aaf414a5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aaf414a5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aaf414a5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aaf414a5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aaf414a5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aaf414a5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aaf414a5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aaf414a5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aaf414a5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aaf414a5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3aaf414a5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aaf414a5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aaf414a5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SLIDES_API1144114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SLIDES_API1144114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aaf414a5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aaf414a5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aaf414a5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3aaf414a5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aaf414a5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aaf414a5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aaf414a5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aaf414a5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aaf414a5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aaf414a5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aaf414a5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aaf414a5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SLIDES_API1144114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SLIDES_API1144114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SLIDES_API11441141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SLIDES_API11441141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SLIDES_API11441141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SLIDES_API11441141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SLIDES_API14285938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SLIDES_API14285938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SLIDES_API142859383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SLIDES_API142859383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SLIDES_API142859383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SLIDES_API142859383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SLIDES_API142859383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SLIDES_API142859383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642700" y="1589400"/>
            <a:ext cx="6474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5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" name="Google Shape;33;p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vUfrX6Tu3KOsJutYetS4YuQ6EsLIFbAF/view" TargetMode="External"/><Relationship Id="rId4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REINFORCEMENT LEARNING PROJECT</a:t>
            </a:r>
            <a:endParaRPr/>
          </a:p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632175" y="1717350"/>
            <a:ext cx="5056800" cy="15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Team Members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Arnab Banerjee: RA2011047010002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Abhinn Daga:RA2011047010007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Roshan Upadhayay:RA2011047010015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DQN employs a target network to stabilize the learning process.</a:t>
            </a:r>
            <a:endParaRPr/>
          </a:p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target network is a copy of the main network that is periodically updated with the weights of the main network.</a:t>
            </a:r>
            <a:endParaRPr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Network</a:t>
            </a:r>
            <a:endParaRPr/>
          </a:p>
        </p:txBody>
      </p:sp>
      <p:sp>
        <p:nvSpPr>
          <p:cNvPr id="116" name="Google Shape;116;p18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This reduces the correlation between the target and predicted Q-values and improves the convergence of the algorithm.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18" r="1028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and Successes</a:t>
            </a:r>
            <a:endParaRPr/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DQN has been successful in learning to play a variety of Atari games and other complex environments.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 algorithm has paved the way for many subsequent advances in deep reinforcement learning.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Necessary Libraries used 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632175" y="1717350"/>
            <a:ext cx="5056800" cy="3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1)Tensor flow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2)Keras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3)Matplotlib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4)Numpy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5)Gym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6)Torch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7)IPython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nter Black"/>
                <a:ea typeface="Inter Black"/>
                <a:cs typeface="Inter Black"/>
                <a:sym typeface="Inter Black"/>
              </a:rPr>
              <a:t>8)glob</a:t>
            </a:r>
            <a:endParaRPr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Installing environment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50" y="1814875"/>
            <a:ext cx="7679701" cy="350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Importing necessary libraries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00" y="1717350"/>
            <a:ext cx="6945500" cy="31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Initializing Environment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7523"/>
            <a:ext cx="8839198" cy="29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Defining Neural Network Architecture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50" y="1717350"/>
            <a:ext cx="7088574" cy="32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Hyper Parameter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0876"/>
            <a:ext cx="8359424" cy="320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Creating Agent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200" y="1792450"/>
            <a:ext cx="6895601" cy="34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Replay Buffer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00" y="1717350"/>
            <a:ext cx="7679702" cy="34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Lunar Lander Environment in OpenAI Gym</a:t>
            </a:r>
            <a:endParaRPr/>
          </a:p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Explanation of the Lunar Lander environment in OpenAI Gym and its variables including state, action, and reward.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Training Process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50" y="1717350"/>
            <a:ext cx="7793625" cy="348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Training Result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74" y="1717350"/>
            <a:ext cx="8073325" cy="3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Plotting the Result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75" y="1774350"/>
            <a:ext cx="7369925" cy="32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Creating the video animation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00" y="1717350"/>
            <a:ext cx="7584674" cy="31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565250" y="5649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Output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 title="WhatsApp Video 2023-04-26 at 22.26.3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325" y="1717350"/>
            <a:ext cx="6561550" cy="32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632175" y="1717350"/>
            <a:ext cx="505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250" y="-281075"/>
            <a:ext cx="9337249" cy="54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36" r="27741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67" name="Google Shape;67;p11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</a:t>
            </a:r>
            <a:endParaRPr/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 state is the current state of the environment.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 state space is 8-dimensional and continuous.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556" r="27556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74" name="Google Shape;74;p12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Action</a:t>
            </a:r>
            <a:endParaRPr/>
          </a:p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 agent takes an action based on its current state.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There are four discrete actions: do_nothing, fire_left_engine, fire_right_engine, and fire_main_engine.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81" name="Google Shape;81;p13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Reward</a:t>
            </a:r>
            <a:endParaRPr/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 agent receives a small negative reward every time it acts to encourage landing the lander quickly and efficiently.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If the lander crashes or comes to rest, the episode is considered complete and the agent receives additional -100 or +100 points depending on the outcome.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Deep Q-Network (DQN) Algorithm</a:t>
            </a:r>
            <a:endParaRPr/>
          </a:p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An introduction to Deep Q-Network (DQN), a reinforcement learning algorithm that combines Q-learning with deep neural networks to learn optimal policies in environments with large state spaces and discrete actions.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973" r="27973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94" name="Google Shape;94;p1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Idea and Q-Function Approximation</a:t>
            </a:r>
            <a:endParaRPr/>
          </a:p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DQN combines Q-learning with deep neural networks to learn optimal policies in complex environments.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 neural network approximates the optimal Q-function, which is the expected total reward for an agent in a given state taking a particular action and following the optimal policy thereafter.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 neural network outputs a vector of Q-values, one for each possible action.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Experience Replay</a:t>
            </a:r>
            <a:endParaRPr/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DQN uses experience replay to improve the stability and efficiency of learning.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 agent stores transitions (state, action, reward, next state) in a replay buffer and samples from it randomly to train the neural network.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This helps to decorrelate the data and prevent overfitting.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Epsilon-Greedy Policy</a:t>
            </a:r>
            <a:endParaRPr/>
          </a:p>
        </p:txBody>
      </p:sp>
      <p:sp>
        <p:nvSpPr>
          <p:cNvPr id="108" name="Google Shape;108;p17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The agent selects the action with the highest Q-value, according to an epsilon-greedy policy.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Epsilon-greedy policy ensures that the agent explores the environment while exploiting the learned policy.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